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CE5"/>
    <a:srgbClr val="CFE6CA"/>
    <a:srgbClr val="B588B5"/>
    <a:srgbClr val="EDE081"/>
    <a:srgbClr val="EA8E83"/>
    <a:srgbClr val="96CAC1"/>
    <a:srgbClr val="8AAFC9"/>
    <a:srgbClr val="F6F6BC"/>
    <a:srgbClr val="EAB375"/>
    <a:srgbClr val="C1BE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8" autoAdjust="0"/>
    <p:restoredTop sz="94660"/>
  </p:normalViewPr>
  <p:slideViewPr>
    <p:cSldViewPr snapToGrid="0">
      <p:cViewPr varScale="1">
        <p:scale>
          <a:sx n="93" d="100"/>
          <a:sy n="93" d="100"/>
        </p:scale>
        <p:origin x="25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png>
</file>

<file path=ppt/media/image2.svg>
</file>

<file path=ppt/media/image3.pn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718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067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570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38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791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805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692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575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918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129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009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7AFAC2-F2E8-4DF1-8E4D-2FCD2821ED79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82A98-F81B-42DA-80C6-4C524AF9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80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CA75437-2604-4CA3-92A4-9EECF88EFDFE}"/>
              </a:ext>
            </a:extLst>
          </p:cNvPr>
          <p:cNvSpPr/>
          <p:nvPr/>
        </p:nvSpPr>
        <p:spPr>
          <a:xfrm>
            <a:off x="0" y="5379483"/>
            <a:ext cx="7772400" cy="4678917"/>
          </a:xfrm>
          <a:prstGeom prst="rect">
            <a:avLst/>
          </a:prstGeom>
          <a:solidFill>
            <a:srgbClr val="D6DCE5">
              <a:alpha val="3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B140154-9008-4561-9504-0E6F1DA7AB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3560841"/>
              </p:ext>
            </p:extLst>
          </p:nvPr>
        </p:nvGraphicFramePr>
        <p:xfrm>
          <a:off x="231032" y="1771176"/>
          <a:ext cx="3655168" cy="3077660"/>
        </p:xfrm>
        <a:graphic>
          <a:graphicData uri="http://schemas.openxmlformats.org/drawingml/2006/table">
            <a:tbl>
              <a:tblPr/>
              <a:tblGrid>
                <a:gridCol w="1759263">
                  <a:extLst>
                    <a:ext uri="{9D8B030D-6E8A-4147-A177-3AD203B41FA5}">
                      <a16:colId xmlns:a16="http://schemas.microsoft.com/office/drawing/2014/main" val="252986330"/>
                    </a:ext>
                  </a:extLst>
                </a:gridCol>
                <a:gridCol w="905252">
                  <a:extLst>
                    <a:ext uri="{9D8B030D-6E8A-4147-A177-3AD203B41FA5}">
                      <a16:colId xmlns:a16="http://schemas.microsoft.com/office/drawing/2014/main" val="3300286376"/>
                    </a:ext>
                  </a:extLst>
                </a:gridCol>
                <a:gridCol w="990653">
                  <a:extLst>
                    <a:ext uri="{9D8B030D-6E8A-4147-A177-3AD203B41FA5}">
                      <a16:colId xmlns:a16="http://schemas.microsoft.com/office/drawing/2014/main" val="680915367"/>
                    </a:ext>
                  </a:extLst>
                </a:gridCol>
              </a:tblGrid>
              <a:tr h="307766"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Grams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Volume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8869146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butter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BE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132.14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BE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0.59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BE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7145222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white sugar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B3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99.97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B3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0.46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B3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142641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brown sugar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105.77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0.52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0944508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eggs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AF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63.81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AF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0.26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AF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19799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all-purpose flour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CA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217.8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CA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1.53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CA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5743179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chocolate chips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E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259.74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E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1.09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E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9496603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vanilla extract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0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3.64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0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0.84 tsp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70414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baking soda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88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2.87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88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0.54 tsp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88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7029010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salt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6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3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6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0.28 tsp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6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4647345"/>
                  </a:ext>
                </a:extLst>
              </a:tr>
            </a:tbl>
          </a:graphicData>
        </a:graphic>
      </p:graphicFrame>
      <p:pic>
        <p:nvPicPr>
          <p:cNvPr id="7" name="Graphic 6">
            <a:extLst>
              <a:ext uri="{FF2B5EF4-FFF2-40B4-BE49-F238E27FC236}">
                <a16:creationId xmlns:a16="http://schemas.microsoft.com/office/drawing/2014/main" id="{D9F34747-B99C-4483-8CB0-F3F6048C62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33356" y="3086384"/>
            <a:ext cx="3581400" cy="180975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752C3CDE-342A-4BDF-9149-25DCC0F0CA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80525" y="277986"/>
            <a:ext cx="2808396" cy="280839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F340366-D7ED-4A10-B505-97C530D42868}"/>
              </a:ext>
            </a:extLst>
          </p:cNvPr>
          <p:cNvSpPr txBox="1"/>
          <p:nvPr/>
        </p:nvSpPr>
        <p:spPr>
          <a:xfrm>
            <a:off x="705723" y="6070028"/>
            <a:ext cx="6909033" cy="3826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spcAft>
                <a:spcPts val="600"/>
              </a:spcAft>
              <a:buAutoNum type="arabicPeriod"/>
            </a:pPr>
            <a:r>
              <a:rPr lang="en-US" sz="1400" dirty="0">
                <a:latin typeface="Comic Sans MS" panose="030F0702030302020204" pitchFamily="66" charset="0"/>
              </a:rPr>
              <a:t>Preheat oven to 350* F (177* C)</a:t>
            </a:r>
          </a:p>
          <a:p>
            <a:pPr marL="342900" indent="-342900">
              <a:lnSpc>
                <a:spcPct val="150000"/>
              </a:lnSpc>
              <a:spcAft>
                <a:spcPts val="600"/>
              </a:spcAft>
              <a:buAutoNum type="arabicPeriod"/>
            </a:pPr>
            <a:r>
              <a:rPr lang="en-US" sz="1400" dirty="0">
                <a:latin typeface="Comic Sans MS" panose="030F0702030302020204" pitchFamily="66" charset="0"/>
              </a:rPr>
              <a:t>Cream together room temperature butter, white sugar, and brown sugar until smooth and fluffy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400" dirty="0">
                <a:latin typeface="Comic Sans MS" panose="030F0702030302020204" pitchFamily="66" charset="0"/>
              </a:rPr>
              <a:t>3. Mix in eggs and vanilla extract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400" dirty="0">
                <a:latin typeface="Comic Sans MS" panose="030F0702030302020204" pitchFamily="66" charset="0"/>
              </a:rPr>
              <a:t>4. Gradually stir in dry ingredients, being careful to mix as little as possible while still obtaining a homogenous mixture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400" dirty="0">
                <a:latin typeface="Comic Sans MS" panose="030F0702030302020204" pitchFamily="66" charset="0"/>
              </a:rPr>
              <a:t>5. Refrigerate dough for ~ 1 hour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400" dirty="0">
                <a:latin typeface="Comic Sans MS" panose="030F0702030302020204" pitchFamily="66" charset="0"/>
              </a:rPr>
              <a:t>6. Portion dough into 12 cookies and drop onto baking sheet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400" dirty="0">
                <a:latin typeface="Comic Sans MS" panose="030F0702030302020204" pitchFamily="66" charset="0"/>
              </a:rPr>
              <a:t>7. Bake at 350 degrees F for 9.75 minutes, until cookies are set but still gooey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400" dirty="0">
                <a:latin typeface="Comic Sans MS" panose="030F0702030302020204" pitchFamily="66" charset="0"/>
              </a:rPr>
              <a:t>* Let cool before removing from baking sheet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829EDE-2F70-4A5B-A0B7-65D292B4AE4B}"/>
              </a:ext>
            </a:extLst>
          </p:cNvPr>
          <p:cNvSpPr txBox="1"/>
          <p:nvPr/>
        </p:nvSpPr>
        <p:spPr>
          <a:xfrm>
            <a:off x="458584" y="5658854"/>
            <a:ext cx="3888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Comic Sans MS" panose="030F0702030302020204" pitchFamily="66" charset="0"/>
              </a:rPr>
              <a:t>Instructions: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7E6DC1B-771F-40E2-9F5E-5951B780FE04}"/>
              </a:ext>
            </a:extLst>
          </p:cNvPr>
          <p:cNvSpPr txBox="1"/>
          <p:nvPr/>
        </p:nvSpPr>
        <p:spPr>
          <a:xfrm>
            <a:off x="114467" y="26764"/>
            <a:ext cx="53243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Bahnschrift" panose="020B0502040204020203" pitchFamily="34" charset="0"/>
              </a:rPr>
              <a:t>Median Chocolate Chip Cookies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8FFF140-A288-4791-AE27-76DB668D67B6}"/>
              </a:ext>
            </a:extLst>
          </p:cNvPr>
          <p:cNvSpPr txBox="1"/>
          <p:nvPr/>
        </p:nvSpPr>
        <p:spPr>
          <a:xfrm>
            <a:off x="458584" y="540594"/>
            <a:ext cx="3888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Makes: 12 cookies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7626C5-A801-4C1D-92FC-92874F077BB5}"/>
              </a:ext>
            </a:extLst>
          </p:cNvPr>
          <p:cNvSpPr txBox="1"/>
          <p:nvPr/>
        </p:nvSpPr>
        <p:spPr>
          <a:xfrm>
            <a:off x="458584" y="875793"/>
            <a:ext cx="3888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Median oven temp: 350.0 degrees F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2C09147-6D98-4283-BF22-BB36D41B1665}"/>
              </a:ext>
            </a:extLst>
          </p:cNvPr>
          <p:cNvSpPr txBox="1"/>
          <p:nvPr/>
        </p:nvSpPr>
        <p:spPr>
          <a:xfrm>
            <a:off x="458584" y="1192473"/>
            <a:ext cx="3888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Median bake time: 9.75 minutes</a:t>
            </a:r>
          </a:p>
        </p:txBody>
      </p:sp>
    </p:spTree>
    <p:extLst>
      <p:ext uri="{BB962C8B-B14F-4D97-AF65-F5344CB8AC3E}">
        <p14:creationId xmlns:p14="http://schemas.microsoft.com/office/powerpoint/2010/main" val="3009418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EF8AD015-BCCC-49AC-B6DB-A96E204E4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20708" y="5191125"/>
            <a:ext cx="2689608" cy="268960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A973C7B-EFB3-43F5-960E-D09299E244D7}"/>
              </a:ext>
            </a:extLst>
          </p:cNvPr>
          <p:cNvSpPr txBox="1"/>
          <p:nvPr/>
        </p:nvSpPr>
        <p:spPr>
          <a:xfrm>
            <a:off x="4584890" y="4581525"/>
            <a:ext cx="2725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Average recipe by mass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D9FDE43-BF2C-4537-BAA8-4F1391E316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040" r="35989"/>
          <a:stretch/>
        </p:blipFill>
        <p:spPr>
          <a:xfrm>
            <a:off x="929891" y="974737"/>
            <a:ext cx="5912618" cy="347160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8BEC397-562E-4D19-ABF7-875E0D7A55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093" t="5781"/>
          <a:stretch/>
        </p:blipFill>
        <p:spPr>
          <a:xfrm>
            <a:off x="506915" y="5014390"/>
            <a:ext cx="3444728" cy="361553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0D885E8-0E33-47D7-A4AF-EB3EA9C687C1}"/>
              </a:ext>
            </a:extLst>
          </p:cNvPr>
          <p:cNvSpPr txBox="1"/>
          <p:nvPr/>
        </p:nvSpPr>
        <p:spPr>
          <a:xfrm>
            <a:off x="2472276" y="656948"/>
            <a:ext cx="3164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Large Quantity Ingredients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189C73-6F57-4BC3-80BB-D2CB80C502E9}"/>
              </a:ext>
            </a:extLst>
          </p:cNvPr>
          <p:cNvSpPr txBox="1"/>
          <p:nvPr/>
        </p:nvSpPr>
        <p:spPr>
          <a:xfrm>
            <a:off x="900371" y="4612303"/>
            <a:ext cx="3143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Small Quantity Ingredients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4AE621-B3B3-4DD2-ADE2-E6251FD2F956}"/>
              </a:ext>
            </a:extLst>
          </p:cNvPr>
          <p:cNvSpPr txBox="1"/>
          <p:nvPr/>
        </p:nvSpPr>
        <p:spPr>
          <a:xfrm>
            <a:off x="73310" y="43322"/>
            <a:ext cx="3482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mic Sans MS" panose="030F0702030302020204" pitchFamily="66" charset="0"/>
              </a:rPr>
              <a:t>Variance across 20 recipes:</a:t>
            </a:r>
          </a:p>
        </p:txBody>
      </p:sp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73A69F73-A64D-44C0-B7A2-80348FC2C8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9876698"/>
              </p:ext>
            </p:extLst>
          </p:nvPr>
        </p:nvGraphicFramePr>
        <p:xfrm>
          <a:off x="478925" y="9300804"/>
          <a:ext cx="6945435" cy="442022"/>
        </p:xfrm>
        <a:graphic>
          <a:graphicData uri="http://schemas.openxmlformats.org/drawingml/2006/table">
            <a:tbl>
              <a:tblPr/>
              <a:tblGrid>
                <a:gridCol w="507043">
                  <a:extLst>
                    <a:ext uri="{9D8B030D-6E8A-4147-A177-3AD203B41FA5}">
                      <a16:colId xmlns:a16="http://schemas.microsoft.com/office/drawing/2014/main" val="4114479549"/>
                    </a:ext>
                  </a:extLst>
                </a:gridCol>
                <a:gridCol w="802818">
                  <a:extLst>
                    <a:ext uri="{9D8B030D-6E8A-4147-A177-3AD203B41FA5}">
                      <a16:colId xmlns:a16="http://schemas.microsoft.com/office/drawing/2014/main" val="882309230"/>
                    </a:ext>
                  </a:extLst>
                </a:gridCol>
                <a:gridCol w="940142">
                  <a:extLst>
                    <a:ext uri="{9D8B030D-6E8A-4147-A177-3AD203B41FA5}">
                      <a16:colId xmlns:a16="http://schemas.microsoft.com/office/drawing/2014/main" val="2973522807"/>
                    </a:ext>
                  </a:extLst>
                </a:gridCol>
                <a:gridCol w="1152131">
                  <a:extLst>
                    <a:ext uri="{9D8B030D-6E8A-4147-A177-3AD203B41FA5}">
                      <a16:colId xmlns:a16="http://schemas.microsoft.com/office/drawing/2014/main" val="3313169893"/>
                    </a:ext>
                  </a:extLst>
                </a:gridCol>
                <a:gridCol w="1684142">
                  <a:extLst>
                    <a:ext uri="{9D8B030D-6E8A-4147-A177-3AD203B41FA5}">
                      <a16:colId xmlns:a16="http://schemas.microsoft.com/office/drawing/2014/main" val="1818438037"/>
                    </a:ext>
                  </a:extLst>
                </a:gridCol>
                <a:gridCol w="1130284">
                  <a:extLst>
                    <a:ext uri="{9D8B030D-6E8A-4147-A177-3AD203B41FA5}">
                      <a16:colId xmlns:a16="http://schemas.microsoft.com/office/drawing/2014/main" val="591007621"/>
                    </a:ext>
                  </a:extLst>
                </a:gridCol>
                <a:gridCol w="728875">
                  <a:extLst>
                    <a:ext uri="{9D8B030D-6E8A-4147-A177-3AD203B41FA5}">
                      <a16:colId xmlns:a16="http://schemas.microsoft.com/office/drawing/2014/main" val="2841705493"/>
                    </a:ext>
                  </a:extLst>
                </a:gridCol>
              </a:tblGrid>
              <a:tr h="214233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Energy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Protein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Total fat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Carbohydrate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Fiber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Starch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466563"/>
                  </a:ext>
                </a:extLst>
              </a:tr>
              <a:tr h="2142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g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219.70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2.74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9.76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31.07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</a:t>
                      </a:r>
                    </a:p>
                  </a:txBody>
                  <a:tcPr marL="7651" marR="7651" marT="765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3226827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E1ED27C0-75F9-40C0-946C-02255731B023}"/>
              </a:ext>
            </a:extLst>
          </p:cNvPr>
          <p:cNvSpPr txBox="1"/>
          <p:nvPr/>
        </p:nvSpPr>
        <p:spPr>
          <a:xfrm>
            <a:off x="358622" y="8817248"/>
            <a:ext cx="2744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mic Sans MS" panose="030F0702030302020204" pitchFamily="66" charset="0"/>
              </a:rPr>
              <a:t>Nutrients per cookie:</a:t>
            </a:r>
          </a:p>
        </p:txBody>
      </p:sp>
    </p:spTree>
    <p:extLst>
      <p:ext uri="{BB962C8B-B14F-4D97-AF65-F5344CB8AC3E}">
        <p14:creationId xmlns:p14="http://schemas.microsoft.com/office/powerpoint/2010/main" val="2523942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5DEDE698-F4A6-4BCA-918A-CF2C7B314437}"/>
              </a:ext>
            </a:extLst>
          </p:cNvPr>
          <p:cNvSpPr txBox="1"/>
          <p:nvPr/>
        </p:nvSpPr>
        <p:spPr>
          <a:xfrm>
            <a:off x="114467" y="26764"/>
            <a:ext cx="44659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Median Chocolate Chip Cookies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BC66E5-6069-4B27-B552-3B4B1C0A21F8}"/>
              </a:ext>
            </a:extLst>
          </p:cNvPr>
          <p:cNvSpPr txBox="1"/>
          <p:nvPr/>
        </p:nvSpPr>
        <p:spPr>
          <a:xfrm>
            <a:off x="458584" y="540594"/>
            <a:ext cx="3888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Makes: 12 cookies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1E965F-BC4E-4607-A260-624D7CC1ABF3}"/>
              </a:ext>
            </a:extLst>
          </p:cNvPr>
          <p:cNvSpPr txBox="1"/>
          <p:nvPr/>
        </p:nvSpPr>
        <p:spPr>
          <a:xfrm>
            <a:off x="458584" y="875793"/>
            <a:ext cx="3888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Median oven temp: 350.0 degrees F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F3E4EA-3983-460E-A90C-ED90007C2231}"/>
              </a:ext>
            </a:extLst>
          </p:cNvPr>
          <p:cNvSpPr txBox="1"/>
          <p:nvPr/>
        </p:nvSpPr>
        <p:spPr>
          <a:xfrm>
            <a:off x="458584" y="1192473"/>
            <a:ext cx="3888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Median bake time: 9.75 minutes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C9B5586B-6AA7-481C-B0B5-62CCC6B1B146}"/>
              </a:ext>
            </a:extLst>
          </p:cNvPr>
          <p:cNvGraphicFramePr>
            <a:graphicFrameLocks noGrp="1"/>
          </p:cNvGraphicFramePr>
          <p:nvPr/>
        </p:nvGraphicFramePr>
        <p:xfrm>
          <a:off x="231033" y="1771176"/>
          <a:ext cx="3249732" cy="3077660"/>
        </p:xfrm>
        <a:graphic>
          <a:graphicData uri="http://schemas.openxmlformats.org/drawingml/2006/table">
            <a:tbl>
              <a:tblPr/>
              <a:tblGrid>
                <a:gridCol w="1473968">
                  <a:extLst>
                    <a:ext uri="{9D8B030D-6E8A-4147-A177-3AD203B41FA5}">
                      <a16:colId xmlns:a16="http://schemas.microsoft.com/office/drawing/2014/main" val="252986330"/>
                    </a:ext>
                  </a:extLst>
                </a:gridCol>
                <a:gridCol w="768121">
                  <a:extLst>
                    <a:ext uri="{9D8B030D-6E8A-4147-A177-3AD203B41FA5}">
                      <a16:colId xmlns:a16="http://schemas.microsoft.com/office/drawing/2014/main" val="3300286376"/>
                    </a:ext>
                  </a:extLst>
                </a:gridCol>
                <a:gridCol w="1007643">
                  <a:extLst>
                    <a:ext uri="{9D8B030D-6E8A-4147-A177-3AD203B41FA5}">
                      <a16:colId xmlns:a16="http://schemas.microsoft.com/office/drawing/2014/main" val="680915367"/>
                    </a:ext>
                  </a:extLst>
                </a:gridCol>
              </a:tblGrid>
              <a:tr h="307766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mic Sans MS" panose="030F0702030302020204" pitchFamily="66" charset="0"/>
                      </a:endParaRP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Grams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Volume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8869146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butter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BE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132.14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BE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0.59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BE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7145222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white sugar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B3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99.97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B3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0.46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B3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142641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brown sugar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105.77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0.52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0944508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eggs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AF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63.81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AF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0.26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AF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19799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all-purpose flour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CA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217.8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CA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1.53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CA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5743179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chocolate chips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E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259.74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E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1.09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E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9496603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vanilla extract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0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3.64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0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0.84 tsp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70414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baking soda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88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2.87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88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0.54 tsp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88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7029010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salt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6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3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6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</a:rPr>
                        <a:t>0.28 tsp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6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4647345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86BAA83D-AE33-45C5-B2F4-FE5C066BACDA}"/>
              </a:ext>
            </a:extLst>
          </p:cNvPr>
          <p:cNvSpPr txBox="1"/>
          <p:nvPr/>
        </p:nvSpPr>
        <p:spPr>
          <a:xfrm>
            <a:off x="3666323" y="1940005"/>
            <a:ext cx="3967658" cy="2965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latin typeface="Comic Sans MS" panose="030F0702030302020204" pitchFamily="66" charset="0"/>
              </a:rPr>
              <a:t>1. Cream together room temperature butter, white sugar, and brown sugar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Comic Sans MS" panose="030F0702030302020204" pitchFamily="66" charset="0"/>
              </a:rPr>
              <a:t>2. Mix in eggs and vanilla extract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Comic Sans MS" panose="030F0702030302020204" pitchFamily="66" charset="0"/>
              </a:rPr>
              <a:t>3. Mix in dry ingredients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Comic Sans MS" panose="030F0702030302020204" pitchFamily="66" charset="0"/>
              </a:rPr>
              <a:t>4. Refrigerate dough for ~ 1 hour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Comic Sans MS" panose="030F0702030302020204" pitchFamily="66" charset="0"/>
              </a:rPr>
              <a:t>5. Portion dough into 12 cookies and drop onto baking sheet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Comic Sans MS" panose="030F0702030302020204" pitchFamily="66" charset="0"/>
              </a:rPr>
              <a:t>6. Bake at 350 degrees F for 9.75 minutes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Comic Sans MS" panose="030F0702030302020204" pitchFamily="66" charset="0"/>
              </a:rPr>
              <a:t>* Let cool before removing from baking sheet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36F146-536A-4D41-951F-BA1AF656A586}"/>
              </a:ext>
            </a:extLst>
          </p:cNvPr>
          <p:cNvSpPr txBox="1"/>
          <p:nvPr/>
        </p:nvSpPr>
        <p:spPr>
          <a:xfrm>
            <a:off x="3573708" y="1475966"/>
            <a:ext cx="18036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Instructions: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BF86108-95C2-4680-BE3C-70FB04C77A2B}"/>
              </a:ext>
            </a:extLst>
          </p:cNvPr>
          <p:cNvSpPr/>
          <p:nvPr/>
        </p:nvSpPr>
        <p:spPr>
          <a:xfrm>
            <a:off x="3573708" y="1883729"/>
            <a:ext cx="4060273" cy="3077660"/>
          </a:xfrm>
          <a:prstGeom prst="roundRect">
            <a:avLst>
              <a:gd name="adj" fmla="val 114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EEB98EB-FA6B-4B95-889B-1C35A68E63A9}"/>
              </a:ext>
            </a:extLst>
          </p:cNvPr>
          <p:cNvSpPr/>
          <p:nvPr/>
        </p:nvSpPr>
        <p:spPr>
          <a:xfrm>
            <a:off x="220044" y="5537494"/>
            <a:ext cx="3305265" cy="1695547"/>
          </a:xfrm>
          <a:prstGeom prst="roundRect">
            <a:avLst>
              <a:gd name="adj" fmla="val 1148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3180BC-7F1C-4DB9-BA15-122CB33BD53C}"/>
              </a:ext>
            </a:extLst>
          </p:cNvPr>
          <p:cNvSpPr txBox="1"/>
          <p:nvPr/>
        </p:nvSpPr>
        <p:spPr>
          <a:xfrm>
            <a:off x="306032" y="5641857"/>
            <a:ext cx="3219277" cy="13515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1.6 tsp coffee-flavored liqueur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1.44 tsp instant espresso coffee powder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0.5 tsp ground white pepper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0.25 cups walnuts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3FF109-27A3-4CC2-B04F-448585992D9A}"/>
              </a:ext>
            </a:extLst>
          </p:cNvPr>
          <p:cNvSpPr txBox="1"/>
          <p:nvPr/>
        </p:nvSpPr>
        <p:spPr>
          <a:xfrm>
            <a:off x="131245" y="5189605"/>
            <a:ext cx="38882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Rare ingredients you may try: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882C547-4627-438F-9A74-F899F319DC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77999" y="5641857"/>
            <a:ext cx="1628775" cy="1628775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51591E4B-EF40-4A81-9AC1-F11F5A136E9D}"/>
              </a:ext>
            </a:extLst>
          </p:cNvPr>
          <p:cNvSpPr txBox="1"/>
          <p:nvPr/>
        </p:nvSpPr>
        <p:spPr>
          <a:xfrm>
            <a:off x="220044" y="7315962"/>
            <a:ext cx="32607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Variance across 20 recipes 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486953A6-DDA5-45BE-8AA6-714F4BA45D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9992" y="7768214"/>
            <a:ext cx="5675152" cy="227006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24A9514-7205-4710-BBE3-F0466D411E3B}"/>
              </a:ext>
            </a:extLst>
          </p:cNvPr>
          <p:cNvSpPr txBox="1"/>
          <p:nvPr/>
        </p:nvSpPr>
        <p:spPr>
          <a:xfrm>
            <a:off x="4989736" y="5189605"/>
            <a:ext cx="180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Recipe by mass</a:t>
            </a:r>
          </a:p>
        </p:txBody>
      </p:sp>
    </p:spTree>
    <p:extLst>
      <p:ext uri="{BB962C8B-B14F-4D97-AF65-F5344CB8AC3E}">
        <p14:creationId xmlns:p14="http://schemas.microsoft.com/office/powerpoint/2010/main" val="554224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5B493-B392-4CBE-9EEF-ABFF7CED9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917ED-7714-4CC1-B8FB-559E98253A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291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CA75437-2604-4CA3-92A4-9EECF88EFDFE}"/>
              </a:ext>
            </a:extLst>
          </p:cNvPr>
          <p:cNvSpPr/>
          <p:nvPr/>
        </p:nvSpPr>
        <p:spPr>
          <a:xfrm>
            <a:off x="0" y="5379483"/>
            <a:ext cx="7772400" cy="4678917"/>
          </a:xfrm>
          <a:prstGeom prst="rect">
            <a:avLst/>
          </a:prstGeom>
          <a:solidFill>
            <a:srgbClr val="D6DCE5">
              <a:alpha val="3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B140154-9008-4561-9504-0E6F1DA7AB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693802"/>
              </p:ext>
            </p:extLst>
          </p:nvPr>
        </p:nvGraphicFramePr>
        <p:xfrm>
          <a:off x="231032" y="1771176"/>
          <a:ext cx="3655168" cy="3077660"/>
        </p:xfrm>
        <a:graphic>
          <a:graphicData uri="http://schemas.openxmlformats.org/drawingml/2006/table">
            <a:tbl>
              <a:tblPr/>
              <a:tblGrid>
                <a:gridCol w="1759263">
                  <a:extLst>
                    <a:ext uri="{9D8B030D-6E8A-4147-A177-3AD203B41FA5}">
                      <a16:colId xmlns:a16="http://schemas.microsoft.com/office/drawing/2014/main" val="252986330"/>
                    </a:ext>
                  </a:extLst>
                </a:gridCol>
                <a:gridCol w="905252">
                  <a:extLst>
                    <a:ext uri="{9D8B030D-6E8A-4147-A177-3AD203B41FA5}">
                      <a16:colId xmlns:a16="http://schemas.microsoft.com/office/drawing/2014/main" val="3300286376"/>
                    </a:ext>
                  </a:extLst>
                </a:gridCol>
                <a:gridCol w="990653">
                  <a:extLst>
                    <a:ext uri="{9D8B030D-6E8A-4147-A177-3AD203B41FA5}">
                      <a16:colId xmlns:a16="http://schemas.microsoft.com/office/drawing/2014/main" val="680915367"/>
                    </a:ext>
                  </a:extLst>
                </a:gridCol>
              </a:tblGrid>
              <a:tr h="307766"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Grams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Volume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8869146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Butter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BE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100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BE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0.45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BE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7145222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White sugar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B3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278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B3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1.28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B3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142641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Cocoa powder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29.89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0.35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0944508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Eggs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AF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155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AF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3.5 eggs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AF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319799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All-purpose flour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CA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126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CA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0.89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CA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5743179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Chocolate chips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E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63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E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0.26 cups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E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9496603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Vanilla extract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0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5.27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0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1.21 tsp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70414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baking powder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88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1.08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88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0.25 tsp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88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7029010"/>
                  </a:ext>
                </a:extLst>
              </a:tr>
              <a:tr h="30776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salt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6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3.79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6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0.36 tsp</a:t>
                      </a:r>
                    </a:p>
                  </a:txBody>
                  <a:tcPr marL="13970" marR="13970" marT="1397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6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4647345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2F340366-D7ED-4A10-B505-97C530D42868}"/>
              </a:ext>
            </a:extLst>
          </p:cNvPr>
          <p:cNvSpPr txBox="1"/>
          <p:nvPr/>
        </p:nvSpPr>
        <p:spPr>
          <a:xfrm>
            <a:off x="705723" y="6070028"/>
            <a:ext cx="6909033" cy="3421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spcAft>
                <a:spcPts val="600"/>
              </a:spcAft>
              <a:buAutoNum type="arabicPeriod"/>
            </a:pPr>
            <a:r>
              <a:rPr lang="en-US" sz="1400" dirty="0">
                <a:latin typeface="Century Gothic" panose="020B0502020202020204" pitchFamily="34" charset="0"/>
              </a:rPr>
              <a:t>Preheat oven to 350* F (177* C)</a:t>
            </a:r>
          </a:p>
          <a:p>
            <a:pPr marL="342900" indent="-342900">
              <a:lnSpc>
                <a:spcPct val="150000"/>
              </a:lnSpc>
              <a:spcAft>
                <a:spcPts val="600"/>
              </a:spcAft>
              <a:buAutoNum type="arabicPeriod"/>
            </a:pPr>
            <a:r>
              <a:rPr lang="en-US" sz="1400" dirty="0">
                <a:latin typeface="Century Gothic" panose="020B0502020202020204" pitchFamily="34" charset="0"/>
              </a:rPr>
              <a:t>Melt butter and chocolate chips in a small pan over low heat.</a:t>
            </a:r>
          </a:p>
          <a:p>
            <a:pPr marL="342900" indent="-342900">
              <a:lnSpc>
                <a:spcPct val="150000"/>
              </a:lnSpc>
              <a:spcAft>
                <a:spcPts val="600"/>
              </a:spcAft>
              <a:buAutoNum type="arabicPeriod"/>
            </a:pPr>
            <a:r>
              <a:rPr lang="en-US" sz="1400" dirty="0">
                <a:latin typeface="Century Gothic" panose="020B0502020202020204" pitchFamily="34" charset="0"/>
              </a:rPr>
              <a:t>Whisk in cocoa powder, sugar, eggs, vanilla extract, and salt</a:t>
            </a:r>
          </a:p>
          <a:p>
            <a:pPr marL="342900" indent="-342900">
              <a:lnSpc>
                <a:spcPct val="150000"/>
              </a:lnSpc>
              <a:spcAft>
                <a:spcPts val="600"/>
              </a:spcAft>
              <a:buAutoNum type="arabicPeriod"/>
            </a:pPr>
            <a:r>
              <a:rPr lang="en-US" sz="1400" dirty="0">
                <a:latin typeface="Century Gothic" panose="020B0502020202020204" pitchFamily="34" charset="0"/>
              </a:rPr>
              <a:t>Mix flour and baking powder together, then stir into batter just until combined (do not overmix)</a:t>
            </a:r>
          </a:p>
          <a:p>
            <a:pPr marL="342900" indent="-342900">
              <a:lnSpc>
                <a:spcPct val="150000"/>
              </a:lnSpc>
              <a:spcAft>
                <a:spcPts val="600"/>
              </a:spcAft>
              <a:buAutoNum type="arabicPeriod"/>
            </a:pPr>
            <a:r>
              <a:rPr lang="en-US" sz="1400" dirty="0">
                <a:latin typeface="Century Gothic" panose="020B0502020202020204" pitchFamily="34" charset="0"/>
              </a:rPr>
              <a:t>Pour into baking tray</a:t>
            </a:r>
          </a:p>
          <a:p>
            <a:pPr marL="342900" indent="-342900">
              <a:lnSpc>
                <a:spcPct val="150000"/>
              </a:lnSpc>
              <a:spcAft>
                <a:spcPts val="600"/>
              </a:spcAft>
              <a:buAutoNum type="arabicPeriod"/>
            </a:pPr>
            <a:r>
              <a:rPr lang="en-US" sz="1400" dirty="0">
                <a:latin typeface="Century Gothic" panose="020B0502020202020204" pitchFamily="34" charset="0"/>
              </a:rPr>
              <a:t>Bake in preheated oven for 25-30 minutes, or toothpick inserted in the center comes out with moist crumbs. </a:t>
            </a:r>
          </a:p>
          <a:p>
            <a:pPr marL="342900" indent="-342900">
              <a:lnSpc>
                <a:spcPct val="150000"/>
              </a:lnSpc>
              <a:spcAft>
                <a:spcPts val="600"/>
              </a:spcAft>
              <a:buAutoNum type="arabicPeriod"/>
            </a:pPr>
            <a:r>
              <a:rPr lang="en-US" sz="1400" dirty="0">
                <a:latin typeface="Century Gothic" panose="020B0502020202020204" pitchFamily="34" charset="0"/>
              </a:rPr>
              <a:t>Cool completely before cutting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829EDE-2F70-4A5B-A0B7-65D292B4AE4B}"/>
              </a:ext>
            </a:extLst>
          </p:cNvPr>
          <p:cNvSpPr txBox="1"/>
          <p:nvPr/>
        </p:nvSpPr>
        <p:spPr>
          <a:xfrm>
            <a:off x="458584" y="5658854"/>
            <a:ext cx="38882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Century Gothic" panose="020B0502020202020204" pitchFamily="34" charset="0"/>
              </a:rPr>
              <a:t>Instructions: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7E6DC1B-771F-40E2-9F5E-5951B780FE04}"/>
              </a:ext>
            </a:extLst>
          </p:cNvPr>
          <p:cNvSpPr txBox="1"/>
          <p:nvPr/>
        </p:nvSpPr>
        <p:spPr>
          <a:xfrm>
            <a:off x="114467" y="26764"/>
            <a:ext cx="53243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Bahnschrift" panose="020B0502040204020203" pitchFamily="34" charset="0"/>
              </a:rPr>
              <a:t>Median Brownies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8FFF140-A288-4791-AE27-76DB668D67B6}"/>
              </a:ext>
            </a:extLst>
          </p:cNvPr>
          <p:cNvSpPr txBox="1"/>
          <p:nvPr/>
        </p:nvSpPr>
        <p:spPr>
          <a:xfrm>
            <a:off x="458584" y="540594"/>
            <a:ext cx="3888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Century Gothic" panose="020B0502020202020204" pitchFamily="34" charset="0"/>
              </a:rPr>
              <a:t>Makes: 1 tray brownies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7626C5-A801-4C1D-92FC-92874F077BB5}"/>
              </a:ext>
            </a:extLst>
          </p:cNvPr>
          <p:cNvSpPr txBox="1"/>
          <p:nvPr/>
        </p:nvSpPr>
        <p:spPr>
          <a:xfrm>
            <a:off x="458584" y="875793"/>
            <a:ext cx="3888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Century Gothic" panose="020B0502020202020204" pitchFamily="34" charset="0"/>
              </a:rPr>
              <a:t>Median oven temp: 350.0 degrees F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2C09147-6D98-4283-BF22-BB36D41B1665}"/>
              </a:ext>
            </a:extLst>
          </p:cNvPr>
          <p:cNvSpPr txBox="1"/>
          <p:nvPr/>
        </p:nvSpPr>
        <p:spPr>
          <a:xfrm>
            <a:off x="458584" y="1192473"/>
            <a:ext cx="38882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Century Gothic" panose="020B0502020202020204" pitchFamily="34" charset="0"/>
              </a:rPr>
              <a:t>Median bake time: 25-30 minutes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0DF63A-6DB2-4AF8-ABC2-D93918F98BC5}"/>
              </a:ext>
            </a:extLst>
          </p:cNvPr>
          <p:cNvSpPr txBox="1"/>
          <p:nvPr/>
        </p:nvSpPr>
        <p:spPr>
          <a:xfrm>
            <a:off x="4058293" y="2543764"/>
            <a:ext cx="3432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Rare ingredients you may try: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31A6B35-42C1-4743-9A30-9F417F99BC5D}"/>
              </a:ext>
            </a:extLst>
          </p:cNvPr>
          <p:cNvSpPr/>
          <p:nvPr/>
        </p:nvSpPr>
        <p:spPr>
          <a:xfrm>
            <a:off x="4160238" y="2924160"/>
            <a:ext cx="3381129" cy="1924676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845A3C-B588-4D82-BE19-983865A4E0CE}"/>
              </a:ext>
            </a:extLst>
          </p:cNvPr>
          <p:cNvSpPr txBox="1"/>
          <p:nvPr/>
        </p:nvSpPr>
        <p:spPr>
          <a:xfrm>
            <a:off x="4356368" y="3072345"/>
            <a:ext cx="298886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i="0" dirty="0" err="1">
                <a:solidFill>
                  <a:srgbClr val="000000"/>
                </a:solidFill>
                <a:effectLst/>
                <a:latin typeface="Century Gothic" panose="020B0502020202020204" pitchFamily="34" charset="0"/>
                <a:cs typeface="JasmineUPC" panose="020B0502040204020203" pitchFamily="18" charset="-34"/>
              </a:rPr>
              <a:t>irish</a:t>
            </a:r>
            <a:r>
              <a:rPr lang="en-US" sz="1600" i="0" dirty="0">
                <a:solidFill>
                  <a:srgbClr val="000000"/>
                </a:solidFill>
                <a:effectLst/>
                <a:latin typeface="Century Gothic" panose="020B0502020202020204" pitchFamily="34" charset="0"/>
                <a:cs typeface="JasmineUPC" panose="020B0502040204020203" pitchFamily="18" charset="-34"/>
              </a:rPr>
              <a:t> cream frosting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Century Gothic" panose="020B0502020202020204" pitchFamily="34" charset="0"/>
                <a:cs typeface="JasmineUPC" panose="020B0502040204020203" pitchFamily="18" charset="-34"/>
              </a:rPr>
              <a:t>1 tsp brewed coffee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Century Gothic" panose="020B0502020202020204" pitchFamily="34" charset="0"/>
                <a:cs typeface="JasmineUPC" panose="020B0502040204020203" pitchFamily="18" charset="-34"/>
              </a:rPr>
              <a:t>0.5 cup masala chai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Century Gothic" panose="020B0502020202020204" pitchFamily="34" charset="0"/>
                <a:cs typeface="JasmineUPC" panose="020B0502040204020203" pitchFamily="18" charset="-34"/>
              </a:rPr>
              <a:t>4 ounces pureed prunes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Century Gothic" panose="020B0502020202020204" pitchFamily="34" charset="0"/>
                <a:cs typeface="JasmineUPC" panose="020B0502040204020203" pitchFamily="18" charset="-34"/>
              </a:rPr>
              <a:t>0.5 tsp cinnamon</a:t>
            </a:r>
          </a:p>
        </p:txBody>
      </p:sp>
      <p:pic>
        <p:nvPicPr>
          <p:cNvPr id="1026" name="Picture 2" descr="Best Brownies Recipe">
            <a:extLst>
              <a:ext uri="{FF2B5EF4-FFF2-40B4-BE49-F238E27FC236}">
                <a16:creationId xmlns:a16="http://schemas.microsoft.com/office/drawing/2014/main" id="{4529CDB3-0168-4CD3-A71A-1C74BC077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6447" y="0"/>
            <a:ext cx="3535953" cy="2357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6752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A973C7B-EFB3-43F5-960E-D09299E244D7}"/>
              </a:ext>
            </a:extLst>
          </p:cNvPr>
          <p:cNvSpPr txBox="1"/>
          <p:nvPr/>
        </p:nvSpPr>
        <p:spPr>
          <a:xfrm>
            <a:off x="4584890" y="4581525"/>
            <a:ext cx="2725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Average recipe by mass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D885E8-0E33-47D7-A4AF-EB3EA9C687C1}"/>
              </a:ext>
            </a:extLst>
          </p:cNvPr>
          <p:cNvSpPr txBox="1"/>
          <p:nvPr/>
        </p:nvSpPr>
        <p:spPr>
          <a:xfrm>
            <a:off x="2472276" y="656948"/>
            <a:ext cx="3164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Large Quantity Ingredients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189C73-6F57-4BC3-80BB-D2CB80C502E9}"/>
              </a:ext>
            </a:extLst>
          </p:cNvPr>
          <p:cNvSpPr txBox="1"/>
          <p:nvPr/>
        </p:nvSpPr>
        <p:spPr>
          <a:xfrm>
            <a:off x="900371" y="4612303"/>
            <a:ext cx="3143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Small Quantity Ingredients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4AE621-B3B3-4DD2-ADE2-E6251FD2F956}"/>
              </a:ext>
            </a:extLst>
          </p:cNvPr>
          <p:cNvSpPr txBox="1"/>
          <p:nvPr/>
        </p:nvSpPr>
        <p:spPr>
          <a:xfrm>
            <a:off x="73310" y="43322"/>
            <a:ext cx="3587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entury Gothic" panose="020B0502020202020204" pitchFamily="34" charset="0"/>
              </a:rPr>
              <a:t>Variance across 28 recipes: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1A9E40-658F-4A6F-BBB5-9A736A9A6F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56" r="35889"/>
          <a:stretch/>
        </p:blipFill>
        <p:spPr>
          <a:xfrm>
            <a:off x="818395" y="946660"/>
            <a:ext cx="6135610" cy="362687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05A9845-7801-4DE5-A004-949BF3B975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929" t="5863"/>
          <a:stretch/>
        </p:blipFill>
        <p:spPr>
          <a:xfrm>
            <a:off x="559562" y="5029200"/>
            <a:ext cx="3495038" cy="364850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E29A1BF-9B89-450C-AB4F-048944E5A6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729" t="17546" r="25584" b="18134"/>
          <a:stretch/>
        </p:blipFill>
        <p:spPr>
          <a:xfrm>
            <a:off x="4721635" y="5484863"/>
            <a:ext cx="2451936" cy="2352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0272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</TotalTime>
  <Words>557</Words>
  <Application>Microsoft Office PowerPoint</Application>
  <PresentationFormat>Custom</PresentationFormat>
  <Paragraphs>159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Bahnschrift</vt:lpstr>
      <vt:lpstr>Calibri</vt:lpstr>
      <vt:lpstr>Calibri Light</vt:lpstr>
      <vt:lpstr>Century Gothic</vt:lpstr>
      <vt:lpstr>Comic Sans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Tataru, Christine</dc:creator>
  <cp:lastModifiedBy>Tataru, Christine</cp:lastModifiedBy>
  <cp:revision>3</cp:revision>
  <dcterms:created xsi:type="dcterms:W3CDTF">2023-02-04T18:34:13Z</dcterms:created>
  <dcterms:modified xsi:type="dcterms:W3CDTF">2023-02-07T17:14:10Z</dcterms:modified>
</cp:coreProperties>
</file>

<file path=docProps/thumbnail.jpeg>
</file>